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  <p:sldMasterId id="2147483696" r:id="rId3"/>
    <p:sldMasterId id="2147484661" r:id="rId4"/>
  </p:sldMasterIdLst>
  <p:notesMasterIdLst>
    <p:notesMasterId r:id="rId17"/>
  </p:notesMasterIdLst>
  <p:sldIdLst>
    <p:sldId id="447" r:id="rId5"/>
    <p:sldId id="449" r:id="rId6"/>
    <p:sldId id="446" r:id="rId7"/>
    <p:sldId id="453" r:id="rId8"/>
    <p:sldId id="450" r:id="rId9"/>
    <p:sldId id="440" r:id="rId10"/>
    <p:sldId id="454" r:id="rId11"/>
    <p:sldId id="434" r:id="rId12"/>
    <p:sldId id="445" r:id="rId13"/>
    <p:sldId id="456" r:id="rId14"/>
    <p:sldId id="455" r:id="rId15"/>
    <p:sldId id="448" r:id="rId16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C00000"/>
    <a:srgbClr val="006600"/>
    <a:srgbClr val="00B050"/>
    <a:srgbClr val="3E699D"/>
    <a:srgbClr val="339933"/>
    <a:srgbClr val="000000"/>
    <a:srgbClr val="B14141"/>
    <a:srgbClr val="BE4E4E"/>
    <a:srgbClr val="7FA3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0" autoAdjust="0"/>
    <p:restoredTop sz="94628" autoAdjust="0"/>
  </p:normalViewPr>
  <p:slideViewPr>
    <p:cSldViewPr>
      <p:cViewPr>
        <p:scale>
          <a:sx n="125" d="100"/>
          <a:sy n="125" d="100"/>
        </p:scale>
        <p:origin x="-1356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b="0" dirty="0" smtClean="0"/>
              <a:t>Процентное соотношение по</a:t>
            </a:r>
            <a:r>
              <a:rPr lang="ru-RU" sz="1400" b="0" baseline="0" dirty="0" smtClean="0"/>
              <a:t> </a:t>
            </a:r>
            <a:r>
              <a:rPr lang="ru-RU" sz="1400" b="0" dirty="0" smtClean="0"/>
              <a:t>суммам</a:t>
            </a:r>
            <a:r>
              <a:rPr lang="ru-RU" sz="1400" b="0" baseline="0" dirty="0" smtClean="0"/>
              <a:t> </a:t>
            </a:r>
            <a:r>
              <a:rPr lang="ru-RU" sz="1400" b="0" dirty="0" smtClean="0"/>
              <a:t>требований   </a:t>
            </a:r>
            <a:endParaRPr lang="ru-RU" sz="1400" b="0" dirty="0"/>
          </a:p>
        </c:rich>
      </c:tx>
      <c:layout>
        <c:manualLayout>
          <c:xMode val="edge"/>
          <c:yMode val="edge"/>
          <c:x val="2.0659150043365132E-2"/>
          <c:y val="1.8408941485864562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требований  (тыс. руб.)</c:v>
                </c:pt>
              </c:strCache>
            </c:strRef>
          </c:tx>
          <c:dPt>
            <c:idx val="0"/>
            <c:bubble3D val="0"/>
            <c:explosion val="13"/>
          </c:dPt>
          <c:dPt>
            <c:idx val="1"/>
            <c:bubble3D val="0"/>
            <c:explosion val="6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 по вопросу получения необоснованной налоговой выгоды</c:v>
                </c:pt>
                <c:pt idx="1">
                  <c:v> по вопросу завышения расходов при определении налога на прибыль организаций</c:v>
                </c:pt>
                <c:pt idx="2">
                  <c:v>по налогу на добычу полезных ископаемых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0.65</c:v>
                </c:pt>
                <c:pt idx="1">
                  <c:v>0.2</c:v>
                </c:pt>
                <c:pt idx="2">
                  <c:v>0.14000000000000001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6033394568090087"/>
          <c:y val="5.3425274503408971E-3"/>
          <c:w val="0.32651692606073851"/>
          <c:h val="0.95122583049899823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8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297" y="8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003DBE4-B52B-44C5-A990-2D9C531D824E}" type="datetimeFigureOut">
              <a:rPr lang="ru-RU"/>
              <a:pPr>
                <a:defRPr/>
              </a:pPr>
              <a:t>15.11.2017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10" tIns="46155" rIns="92310" bIns="46155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03" y="4715794"/>
            <a:ext cx="5440074" cy="4465071"/>
          </a:xfrm>
          <a:prstGeom prst="rect">
            <a:avLst/>
          </a:prstGeom>
        </p:spPr>
        <p:txBody>
          <a:bodyPr vert="horz" lIns="92310" tIns="46155" rIns="92310" bIns="4615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395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297" y="9428395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E52DE7E-2463-4B80-9268-C678072E15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0231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773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AD93B-E4CA-4ECB-A2B7-4A1BB0D5A9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20042-BC60-4839-BD8F-01E7BC740B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064F5-9C00-4302-931B-ABD63F26BE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59E92-38F0-4E8A-BE7E-9F83AACD50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2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5"/>
            <a:ext cx="8482012" cy="4818761"/>
          </a:xfrm>
        </p:spPr>
        <p:txBody>
          <a:bodyPr lIns="0" tIns="0" rIns="0" bIns="0"/>
          <a:lstStyle>
            <a:lvl1pPr marL="176213" indent="-176213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363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575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725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938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A7A41C9-34D2-406C-B697-A05E74B416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CB0E8-1212-4511-9BA9-4CAE7A95A0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BBDB4-CE15-429B-A91F-DAF49B812A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FCA9D-8F5D-41D1-BC99-93FE1E1D07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DB9AC-CDB1-41D1-8944-CDB738B5F8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9C8BB-1265-4BC9-87C4-B1EE1F87AD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7C450-58BE-422E-A5A8-CD6B7A87B7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2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5"/>
            <a:ext cx="8482012" cy="4818761"/>
          </a:xfrm>
        </p:spPr>
        <p:txBody>
          <a:bodyPr lIns="0" tIns="0" rIns="0" bIns="0"/>
          <a:lstStyle>
            <a:lvl1pPr marL="176213" indent="-176213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363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575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725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938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A6B5A95-5B05-473E-88E2-2B98CBECC3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77C09-91FC-4580-8762-1E93BD604E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C5FD2-4543-46E9-A0FC-AE6670E32F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B97E2-4CCD-4505-BD8C-976DB63E12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B735-57BC-4261-BA74-DB76D57B73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2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5"/>
            <a:ext cx="8482012" cy="4818761"/>
          </a:xfrm>
        </p:spPr>
        <p:txBody>
          <a:bodyPr lIns="0" tIns="0" rIns="0" bIns="0"/>
          <a:lstStyle>
            <a:lvl1pPr marL="176213" indent="-176213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363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575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725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938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FE9032C-1415-41F2-8CEB-080EEC0887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78E8C-80D7-4BBD-803A-4AB7C873D4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9ABA3-6A37-4CC3-814C-60CCB690F2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60ACE-5F43-44E1-9B3C-8E7A070481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B356A-DFF8-4A83-AD6B-5971841E4F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0D96B-5AD5-4A50-B1BD-5E7D799EDC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5D54C-66C6-4DBD-9AB3-DEFAA1A66A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83B01-6409-4EE3-B2B0-D3FB623375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732E8-0E83-4490-AF70-21B4CB9949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77C9F-8E5F-4DA4-8902-67D505FC03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85CD9-56B7-4651-90FC-0E1D4ED207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>
              <a:defRPr/>
            </a:pPr>
            <a:endParaRPr lang="ru-RU" dirty="0"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CB6AA-F6F7-4FB9-B462-DA11E4F419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A081F-E37B-47E2-B69A-B09013DAE3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61E77-463A-4015-8B1F-CA6EF0C18E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7FAE2-FB10-4729-8E80-EAEFA862F8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4E588-D619-4C99-90C6-56AFCFF07C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ED768-FB8C-4239-8E19-C8F9E6C798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96E5E59-44CF-4EFF-8DFE-34B567C523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029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31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07" r:id="rId1"/>
    <p:sldLayoutId id="2147484708" r:id="rId2"/>
    <p:sldLayoutId id="2147484709" r:id="rId3"/>
    <p:sldLayoutId id="2147484710" r:id="rId4"/>
    <p:sldLayoutId id="2147484711" r:id="rId5"/>
    <p:sldLayoutId id="2147484712" r:id="rId6"/>
    <p:sldLayoutId id="2147484713" r:id="rId7"/>
    <p:sldLayoutId id="2147484714" r:id="rId8"/>
    <p:sldLayoutId id="2147484715" r:id="rId9"/>
    <p:sldLayoutId id="2147484716" r:id="rId10"/>
    <p:sldLayoutId id="21474847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DD385957-5252-48BA-B02E-E1F782A8B8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3317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3319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18" r:id="rId1"/>
    <p:sldLayoutId id="2147484719" r:id="rId2"/>
    <p:sldLayoutId id="2147484720" r:id="rId3"/>
    <p:sldLayoutId id="2147484721" r:id="rId4"/>
    <p:sldLayoutId id="2147484722" r:id="rId5"/>
    <p:sldLayoutId id="2147484723" r:id="rId6"/>
    <p:sldLayoutId id="2147484724" r:id="rId7"/>
    <p:sldLayoutId id="2147484725" r:id="rId8"/>
    <p:sldLayoutId id="2147484726" r:id="rId9"/>
    <p:sldLayoutId id="2147484727" r:id="rId10"/>
    <p:sldLayoutId id="214748472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3A304F6-ED90-4D3E-B384-AD2A4FA077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605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5607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29" r:id="rId1"/>
    <p:sldLayoutId id="2147484730" r:id="rId2"/>
    <p:sldLayoutId id="2147484731" r:id="rId3"/>
    <p:sldLayoutId id="2147484732" r:id="rId4"/>
    <p:sldLayoutId id="2147484733" r:id="rId5"/>
    <p:sldLayoutId id="2147484734" r:id="rId6"/>
    <p:sldLayoutId id="2147484735" r:id="rId7"/>
    <p:sldLayoutId id="2147484736" r:id="rId8"/>
    <p:sldLayoutId id="2147484737" r:id="rId9"/>
    <p:sldLayoutId id="2147484738" r:id="rId10"/>
    <p:sldLayoutId id="214748473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9765679-BEBA-4483-A580-85B94F47C3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0" r:id="rId1"/>
    <p:sldLayoutId id="2147484741" r:id="rId2"/>
    <p:sldLayoutId id="2147484742" r:id="rId3"/>
    <p:sldLayoutId id="2147484743" r:id="rId4"/>
    <p:sldLayoutId id="2147484744" r:id="rId5"/>
    <p:sldLayoutId id="2147484706" r:id="rId6"/>
    <p:sldLayoutId id="2147484745" r:id="rId7"/>
    <p:sldLayoutId id="2147484746" r:id="rId8"/>
    <p:sldLayoutId id="2147484705" r:id="rId9"/>
    <p:sldLayoutId id="2147484704" r:id="rId10"/>
    <p:sldLayoutId id="2147484703" r:id="rId11"/>
    <p:sldLayoutId id="2147484702" r:id="rId12"/>
  </p:sldLayoutIdLst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24936" cy="223224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  <a:t>Результаты правоприменительной практики, сложившейся при судебном урегулировании налоговых споров</a:t>
            </a:r>
            <a:b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  <a:t> </a:t>
            </a:r>
            <a:endParaRPr lang="ru-RU" sz="2800" i="1" dirty="0" smtClean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685800" y="5379915"/>
            <a:ext cx="7772400" cy="85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Arial Narrow" pitchFamily="34" charset="0"/>
                <a:cs typeface="Times New Roman" pitchFamily="18" charset="0"/>
              </a:rPr>
              <a:t>Начальник правового отдела УФНС России по Республике Хакасия</a:t>
            </a:r>
          </a:p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 Narrow" pitchFamily="34" charset="0"/>
                <a:cs typeface="Times New Roman" pitchFamily="18" charset="0"/>
              </a:rPr>
              <a:t>Соболева Татьяна Анатольевна</a:t>
            </a:r>
            <a:endParaRPr lang="ru-RU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3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43808" y="1556792"/>
            <a:ext cx="5760640" cy="1800200"/>
          </a:xfrm>
        </p:spPr>
        <p:txBody>
          <a:bodyPr/>
          <a:lstStyle/>
          <a:p>
            <a:r>
              <a:rPr lang="ru-RU" sz="1600" dirty="0"/>
              <a:t>предусмотрен запрет уменьшения налогоплательщиком налоговой базы и (или) суммы подлежащего уплате налога в результате искажения сведений о фактах хозяйственной жизни (совокупности таких фактов), об объектах налогообложения, подлежащих отражению в налоговом и (или) бухгалтерском учете либо налоговой отчетности налогоплательщика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20688"/>
            <a:ext cx="7337192" cy="911707"/>
          </a:xfrm>
        </p:spPr>
        <p:txBody>
          <a:bodyPr/>
          <a:lstStyle/>
          <a:p>
            <a:pPr algn="ctr"/>
            <a:r>
              <a:rPr lang="ru-RU" sz="20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Основные </a:t>
            </a:r>
            <a: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подходы, </a:t>
            </a:r>
            <a:r>
              <a:rPr lang="ru-RU" sz="20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сформированные положениями статьи 54.1 НК РФ</a:t>
            </a:r>
            <a:br>
              <a:rPr lang="ru-RU" sz="2000" cap="all" dirty="0">
                <a:solidFill>
                  <a:srgbClr val="1F4E79"/>
                </a:solidFill>
                <a:latin typeface="Arial Narrow" panose="020B0606020202030204" pitchFamily="34" charset="0"/>
              </a:rPr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899592" y="1775540"/>
            <a:ext cx="1800200" cy="61567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</a:t>
            </a:r>
            <a:r>
              <a:rPr lang="ru-RU" sz="1600" dirty="0" smtClean="0"/>
              <a:t>. 1 ст. 54.1 НК РФ</a:t>
            </a:r>
            <a:endParaRPr lang="ru-RU" sz="1600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882864" y="3710313"/>
            <a:ext cx="1800200" cy="61567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</a:t>
            </a:r>
            <a:r>
              <a:rPr lang="ru-RU" sz="1600" dirty="0" smtClean="0"/>
              <a:t>. 2 ст. 54.1 НК РФ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112780" y="3565162"/>
            <a:ext cx="504056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 smtClean="0">
                <a:solidFill>
                  <a:srgbClr val="005AA9"/>
                </a:solidFill>
                <a:latin typeface="+mj-lt"/>
              </a:rPr>
              <a:t>предусмотрены условия при одновременном соблюдении которых </a:t>
            </a:r>
            <a:r>
              <a:rPr lang="ru-RU" sz="1600" b="1" dirty="0">
                <a:solidFill>
                  <a:srgbClr val="005AA9"/>
                </a:solidFill>
                <a:latin typeface="+mj-lt"/>
              </a:rPr>
              <a:t>налогоплательщик вправе уменьшить налоговую базу и (или) сумму подлежащего уплате налога </a:t>
            </a:r>
            <a:r>
              <a:rPr lang="ru-RU" sz="1600" b="1" dirty="0" smtClean="0">
                <a:solidFill>
                  <a:srgbClr val="005AA9"/>
                </a:solidFill>
                <a:latin typeface="+mj-lt"/>
              </a:rPr>
              <a:t>по </a:t>
            </a:r>
            <a:r>
              <a:rPr lang="ru-RU" sz="1600" b="1" dirty="0">
                <a:solidFill>
                  <a:srgbClr val="005AA9"/>
                </a:solidFill>
                <a:latin typeface="+mj-lt"/>
              </a:rPr>
              <a:t>имевшим место сделкам (операциям</a:t>
            </a:r>
            <a:r>
              <a:rPr lang="ru-RU" sz="1400" b="1" dirty="0">
                <a:solidFill>
                  <a:srgbClr val="005AA9"/>
                </a:solidFill>
              </a:rPr>
              <a:t>) </a:t>
            </a:r>
            <a:r>
              <a:rPr lang="ru-RU" sz="1400" b="1" dirty="0" smtClean="0">
                <a:solidFill>
                  <a:srgbClr val="005AA9"/>
                </a:solidFill>
              </a:rPr>
              <a:t> </a:t>
            </a:r>
            <a:endParaRPr lang="ru-RU" sz="1400" b="1" dirty="0">
              <a:solidFill>
                <a:srgbClr val="005AA9"/>
              </a:solidFill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400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882864" y="5336862"/>
            <a:ext cx="1800200" cy="61567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</a:t>
            </a:r>
            <a:r>
              <a:rPr lang="ru-RU" sz="1600" dirty="0" smtClean="0"/>
              <a:t>. 3 ст. 54.1 НК РФ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117736" y="5229200"/>
            <a:ext cx="5040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 smtClean="0">
                <a:solidFill>
                  <a:srgbClr val="005AA9"/>
                </a:solidFill>
                <a:latin typeface="+mj-lt"/>
              </a:rPr>
              <a:t>предусмотрены  критерии, которые самостоятельно не могут служить основанием для предъявления налоговых претензий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52652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spcAft>
                <a:spcPts val="600"/>
              </a:spcAft>
            </a:pPr>
            <a:r>
              <a:rPr lang="ru-RU" altLang="ru-RU" sz="2000" cap="all" dirty="0">
                <a:solidFill>
                  <a:srgbClr val="C00000"/>
                </a:solidFill>
                <a:latin typeface="Arial Narrow" panose="020B0606020202030204" pitchFamily="34" charset="0"/>
              </a:rPr>
              <a:t>что необходимо учитывать с целью избежание </a:t>
            </a:r>
            <a:br>
              <a:rPr lang="ru-RU" altLang="ru-RU" sz="2000" cap="all" dirty="0">
                <a:solidFill>
                  <a:srgbClr val="C00000"/>
                </a:solidFill>
                <a:latin typeface="Arial Narrow" panose="020B0606020202030204" pitchFamily="34" charset="0"/>
              </a:rPr>
            </a:br>
            <a:r>
              <a:rPr lang="ru-RU" altLang="ru-RU" sz="2000" cap="all" dirty="0">
                <a:solidFill>
                  <a:srgbClr val="C00000"/>
                </a:solidFill>
                <a:latin typeface="Arial Narrow" panose="020B0606020202030204" pitchFamily="34" charset="0"/>
              </a:rPr>
              <a:t>негативных последствий</a:t>
            </a:r>
            <a:r>
              <a:rPr lang="ru-RU" altLang="ru-RU" sz="2000" cap="all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: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5" name="Rectangle 1"/>
          <p:cNvSpPr>
            <a:spLocks noGrp="1"/>
          </p:cNvSpPr>
          <p:nvPr>
            <p:ph idx="1"/>
          </p:nvPr>
        </p:nvSpPr>
        <p:spPr>
          <a:xfrm>
            <a:off x="755576" y="1844824"/>
            <a:ext cx="7320689" cy="206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Основной </a:t>
            </a:r>
            <a:r>
              <a:rPr lang="ru-RU" sz="1600" dirty="0"/>
              <a:t>целью совершения сделки (операции) </a:t>
            </a:r>
            <a:r>
              <a:rPr lang="ru-RU" sz="1600" dirty="0" smtClean="0"/>
              <a:t>не может являться </a:t>
            </a:r>
            <a:r>
              <a:rPr lang="ru-RU" sz="1600" dirty="0"/>
              <a:t>неуплата (неполная уплата) и (или) зачет (возврат) суммы </a:t>
            </a:r>
            <a:r>
              <a:rPr lang="ru-RU" sz="1600" dirty="0" smtClean="0"/>
              <a:t>налога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О</a:t>
            </a:r>
            <a:r>
              <a:rPr lang="ru-RU" sz="1600" dirty="0" smtClean="0"/>
              <a:t>бязательство </a:t>
            </a:r>
            <a:r>
              <a:rPr lang="ru-RU" sz="1600" dirty="0"/>
              <a:t>по сделке (операции) </a:t>
            </a:r>
            <a:r>
              <a:rPr lang="ru-RU" sz="1600" dirty="0" smtClean="0"/>
              <a:t>должно быть исполнено </a:t>
            </a:r>
            <a:r>
              <a:rPr lang="ru-RU" sz="1600" dirty="0"/>
              <a:t>лицом, являющимся стороной договора, </a:t>
            </a:r>
            <a:r>
              <a:rPr lang="ru-RU" sz="1600" dirty="0" smtClean="0"/>
              <a:t> или </a:t>
            </a:r>
            <a:r>
              <a:rPr lang="ru-RU" sz="1600" dirty="0"/>
              <a:t>лицом, которому обязательство по исполнению сделки (операции) передано по договору или </a:t>
            </a:r>
            <a:r>
              <a:rPr lang="ru-RU" sz="1600" dirty="0" smtClean="0"/>
              <a:t>закону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Действия налогоплательщика не должны быть направлены на искажение фактов его хозяйственной жизни</a:t>
            </a:r>
            <a:endParaRPr lang="ru-RU" sz="1600" dirty="0"/>
          </a:p>
        </p:txBody>
      </p:sp>
      <p:sp>
        <p:nvSpPr>
          <p:cNvPr id="6" name="Нашивка 5"/>
          <p:cNvSpPr/>
          <p:nvPr/>
        </p:nvSpPr>
        <p:spPr>
          <a:xfrm>
            <a:off x="467544" y="4298678"/>
            <a:ext cx="3240360" cy="183389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19.08.2017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4653136"/>
            <a:ext cx="39604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altLang="ru-RU" sz="1600" b="1" cap="all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altLang="ru-RU" sz="1600" cap="all" dirty="0" smtClean="0">
                <a:solidFill>
                  <a:srgbClr val="C00000"/>
                </a:solidFill>
                <a:latin typeface="+mj-lt"/>
              </a:rPr>
              <a:t>положения ст. 54.1 НК РФ к налоговым проверкам начатым после дня вступления в силу Федерального закона </a:t>
            </a:r>
          </a:p>
          <a:p>
            <a:pPr algn="ctr">
              <a:spcAft>
                <a:spcPts val="0"/>
              </a:spcAft>
            </a:pPr>
            <a:r>
              <a:rPr lang="ru-RU" altLang="ru-RU" sz="1600" cap="all" dirty="0" smtClean="0">
                <a:solidFill>
                  <a:srgbClr val="C00000"/>
                </a:solidFill>
                <a:latin typeface="+mj-lt"/>
              </a:rPr>
              <a:t>от 18.07.2017 № 163-ФЗ </a:t>
            </a:r>
            <a:endParaRPr lang="ru-RU" altLang="ru-RU" sz="1600" cap="all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6916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85739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Arial Narrow" pitchFamily="34" charset="0"/>
                <a:cs typeface="Times New Roman" pitchFamily="18" charset="0"/>
              </a:rPr>
              <a:t>Спасибо за внимание!</a:t>
            </a:r>
            <a:endParaRPr lang="ru-RU" sz="36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62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39552" y="3428999"/>
            <a:ext cx="2047444" cy="129614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Институт досудебного урегулирования 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6357" y="3605107"/>
            <a:ext cx="3456384" cy="72037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r>
              <a:rPr lang="ru-RU" sz="1600" dirty="0" smtClean="0">
                <a:latin typeface="Arial Narrow" panose="020B0606020202030204" pitchFamily="34" charset="0"/>
              </a:rPr>
              <a:t>значительно снизить количество, рассматриваемых судами дел 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9792" y="4941226"/>
            <a:ext cx="4752528" cy="64801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r>
              <a:rPr lang="ru-RU" sz="1600" dirty="0" smtClean="0">
                <a:latin typeface="Arial Narrow" panose="020B0606020202030204" pitchFamily="34" charset="0"/>
              </a:rPr>
              <a:t> снизить нагрузку  на налогоплательщиков и бюджет по несению судебных расходов 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 flipV="1">
            <a:off x="2629740" y="3853518"/>
            <a:ext cx="615745" cy="223553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4696676" y="4502732"/>
            <a:ext cx="615745" cy="261243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46507" y="404664"/>
            <a:ext cx="8445973" cy="120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rmAutofit/>
          </a:bodyPr>
          <a:lstStyle/>
          <a:p>
            <a:pPr algn="ctr" defTabSz="914239" fontAlgn="auto">
              <a:spcAft>
                <a:spcPts val="0"/>
              </a:spcAft>
            </a:pPr>
            <a:r>
              <a:rPr lang="ru-RU" sz="2200" b="1" cap="all" dirty="0" smtClean="0">
                <a:solidFill>
                  <a:srgbClr val="002060"/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  Результаты  внедрения обязательного досудебного урегулирования налоговых споров</a:t>
            </a:r>
            <a:endParaRPr lang="ru-RU" sz="2200" b="1" cap="all" dirty="0">
              <a:solidFill>
                <a:srgbClr val="002060"/>
              </a:solidFill>
              <a:latin typeface="Arial Narrow" panose="020B0606020202030204" pitchFamily="34" charset="0"/>
              <a:ea typeface="+mj-ea"/>
              <a:cs typeface="Aharoni" panose="02010803020104030203" pitchFamily="2" charset="-79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6506" y="5796251"/>
            <a:ext cx="788154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1200"/>
              </a:spcAft>
              <a:defRPr sz="1600" cap="all">
                <a:solidFill>
                  <a:srgbClr val="1F4E79"/>
                </a:solidFill>
                <a:latin typeface="Arial Narrow" panose="020B0606020202030204" pitchFamily="34" charset="0"/>
              </a:defRPr>
            </a:lvl1pPr>
          </a:lstStyle>
          <a:p>
            <a:pPr algn="just"/>
            <a:r>
              <a:rPr lang="ru-RU" sz="1400" dirty="0" smtClean="0"/>
              <a:t>значительное снижение количества  дел, рассмотренных судами, свидетельствует об эффективной работе досудебного рассмотрения споров</a:t>
            </a:r>
            <a:endParaRPr lang="ru-RU" sz="1400" dirty="0"/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2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150712"/>
              </p:ext>
            </p:extLst>
          </p:nvPr>
        </p:nvGraphicFramePr>
        <p:xfrm>
          <a:off x="683568" y="1700808"/>
          <a:ext cx="7920877" cy="1488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6892"/>
                <a:gridCol w="859412"/>
                <a:gridCol w="864096"/>
                <a:gridCol w="1080120"/>
                <a:gridCol w="1008112"/>
                <a:gridCol w="936104"/>
                <a:gridCol w="1296141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2015 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2016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динамика</a:t>
                      </a:r>
                    </a:p>
                    <a:p>
                      <a:pPr algn="ctr"/>
                      <a:r>
                        <a:rPr lang="ru-RU" sz="1500" dirty="0" smtClean="0"/>
                        <a:t>%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9 мес. 2016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9 мес. 2017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динамика</a:t>
                      </a:r>
                    </a:p>
                    <a:p>
                      <a:pPr algn="ctr"/>
                      <a:r>
                        <a:rPr lang="ru-RU" sz="1500" dirty="0" smtClean="0"/>
                        <a:t>%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  <a:tr h="304096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количество рассмотрено дел в отчетном периоде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333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151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-120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129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27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-55,8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690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41894"/>
            <a:ext cx="8064896" cy="770162"/>
          </a:xfrm>
        </p:spPr>
        <p:txBody>
          <a:bodyPr>
            <a:normAutofit/>
          </a:bodyPr>
          <a:lstStyle/>
          <a:p>
            <a:pPr algn="ctr"/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Основные показатели судебно-правовой работы налоговых органов Республики Хакасия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3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971600" y="3068960"/>
            <a:ext cx="7272808" cy="0"/>
          </a:xfrm>
          <a:prstGeom prst="straightConnector1">
            <a:avLst/>
          </a:prstGeom>
          <a:ln w="38100">
            <a:solidFill>
              <a:srgbClr val="005AA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6876256" y="3212976"/>
            <a:ext cx="19442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отчётный период</a:t>
            </a:r>
            <a:endParaRPr lang="ru-RU" sz="12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93192" y="2065202"/>
            <a:ext cx="95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</a:t>
            </a:r>
            <a:r>
              <a:rPr lang="ru-RU" sz="1600" b="1" cap="all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411,0</a:t>
            </a:r>
            <a:endParaRPr lang="ru-RU" sz="1600" b="1" cap="all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339752" y="3172194"/>
            <a:ext cx="1260296" cy="414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</a:t>
            </a:r>
            <a:r>
              <a:rPr lang="ru-RU" sz="16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9 </a:t>
            </a:r>
            <a:r>
              <a:rPr lang="ru-RU" sz="12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мес</a:t>
            </a:r>
            <a:r>
              <a:rPr lang="ru-RU" sz="16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. 2016</a:t>
            </a:r>
            <a:endParaRPr lang="ru-RU" sz="1600" b="1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707904" y="3182478"/>
            <a:ext cx="648072" cy="415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</a:t>
            </a:r>
            <a:r>
              <a:rPr lang="ru-RU" sz="16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2016</a:t>
            </a:r>
            <a:endParaRPr lang="ru-RU" sz="1600" b="1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32040" y="3143982"/>
            <a:ext cx="1260296" cy="414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</a:t>
            </a:r>
            <a:r>
              <a:rPr lang="ru-RU" sz="16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9 </a:t>
            </a:r>
            <a:r>
              <a:rPr lang="ru-RU" sz="12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мес</a:t>
            </a:r>
            <a:r>
              <a:rPr lang="ru-RU" sz="16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. 2017</a:t>
            </a:r>
            <a:endParaRPr lang="ru-RU" sz="1600" b="1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971600" y="1628800"/>
            <a:ext cx="0" cy="1440160"/>
          </a:xfrm>
          <a:prstGeom prst="straightConnector1">
            <a:avLst/>
          </a:prstGeom>
          <a:ln w="38100">
            <a:solidFill>
              <a:srgbClr val="005AA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323528" y="1988840"/>
            <a:ext cx="553998" cy="1872208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сумма требований (млн. руб.)</a:t>
            </a:r>
            <a:endParaRPr lang="ru-RU" sz="12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375345" y="3172193"/>
            <a:ext cx="648072" cy="414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</a:t>
            </a:r>
            <a:r>
              <a:rPr lang="ru-RU" sz="16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2015</a:t>
            </a:r>
            <a:endParaRPr lang="ru-RU" sz="1600" b="1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20967" y="1549879"/>
            <a:ext cx="956827" cy="414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</a:t>
            </a:r>
            <a:r>
              <a:rPr lang="ru-RU" sz="1600" b="1" cap="all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715,5</a:t>
            </a:r>
            <a:endParaRPr lang="ru-RU" sz="1600" b="1" cap="all" dirty="0">
              <a:solidFill>
                <a:schemeClr val="accent2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119054" y="2364302"/>
            <a:ext cx="8862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105,9</a:t>
            </a:r>
            <a:endParaRPr lang="ru-RU" sz="1600" b="1" cap="all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541988" y="1986769"/>
            <a:ext cx="8862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371,1</a:t>
            </a:r>
            <a:endParaRPr lang="ru-RU" sz="1600" b="1" cap="all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547664" y="2065202"/>
            <a:ext cx="2484276" cy="571710"/>
          </a:xfrm>
          <a:prstGeom prst="curvedConnector3">
            <a:avLst>
              <a:gd name="adj1" fmla="val 46013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985121" y="2364302"/>
            <a:ext cx="2577066" cy="560642"/>
          </a:xfrm>
          <a:prstGeom prst="curvedConnector3">
            <a:avLst>
              <a:gd name="adj1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582975"/>
              </p:ext>
            </p:extLst>
          </p:nvPr>
        </p:nvGraphicFramePr>
        <p:xfrm>
          <a:off x="755576" y="3933056"/>
          <a:ext cx="7290810" cy="2279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0946"/>
                <a:gridCol w="1171420"/>
                <a:gridCol w="1196148"/>
                <a:gridCol w="1196148"/>
                <a:gridCol w="1196148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наименование показателя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2015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9 мес. 2016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2016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9 мес. 2017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  <a:tr h="304096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сумма рассмотренных требований (млн. руб.)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715</a:t>
                      </a:r>
                      <a:r>
                        <a:rPr lang="ru-RU" sz="1500" baseline="0" dirty="0" smtClean="0"/>
                        <a:t>,5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371,1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411,0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105,9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  <a:tr h="304096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 в пользу налоговых</a:t>
                      </a:r>
                      <a:r>
                        <a:rPr lang="ru-RU" sz="1500" baseline="0" dirty="0" smtClean="0"/>
                        <a:t> органов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535,5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274,5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290,</a:t>
                      </a:r>
                      <a:r>
                        <a:rPr lang="ru-RU" sz="1500" baseline="0" dirty="0" smtClean="0"/>
                        <a:t>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94,</a:t>
                      </a:r>
                      <a:r>
                        <a:rPr lang="ru-RU" sz="1500" baseline="0" dirty="0" smtClean="0"/>
                        <a:t>9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  <a:tr h="304096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в</a:t>
                      </a:r>
                      <a:r>
                        <a:rPr lang="ru-RU" sz="1500" baseline="0" dirty="0" smtClean="0"/>
                        <a:t> </a:t>
                      </a:r>
                      <a:r>
                        <a:rPr lang="ru-RU" sz="1500" dirty="0" smtClean="0"/>
                        <a:t>пользу налогоплательщиков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180,0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96,6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120,5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11,1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  <a:tr h="304096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 соотношение %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aseline="0" dirty="0" smtClean="0"/>
                        <a:t>75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74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71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90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035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4391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Различное толкование </a:t>
            </a:r>
            <a:r>
              <a:rPr lang="ru-RU" sz="2000" dirty="0"/>
              <a:t>норм законодательства </a:t>
            </a:r>
            <a:r>
              <a:rPr lang="ru-RU" sz="2000" dirty="0" smtClean="0"/>
              <a:t> налогоплательщиками </a:t>
            </a:r>
            <a:r>
              <a:rPr lang="ru-RU" sz="2000" dirty="0"/>
              <a:t>и налоговыми </a:t>
            </a:r>
            <a:r>
              <a:rPr lang="ru-RU" sz="2000" dirty="0" smtClean="0"/>
              <a:t>органами, а также отсутствие единообразной правоприменительной практики </a:t>
            </a:r>
          </a:p>
          <a:p>
            <a:pPr marL="604391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</a:t>
            </a:r>
            <a:r>
              <a:rPr lang="ru-RU" sz="2000" dirty="0" smtClean="0"/>
              <a:t>редставления </a:t>
            </a:r>
            <a:r>
              <a:rPr lang="ru-RU" sz="2000" dirty="0"/>
              <a:t>налогоплательщиками на судебное заседание документов, запрошенных налоговыми </a:t>
            </a:r>
            <a:r>
              <a:rPr lang="ru-RU" sz="2000" dirty="0" smtClean="0"/>
              <a:t>органами, </a:t>
            </a:r>
            <a:r>
              <a:rPr lang="ru-RU" sz="2000" dirty="0"/>
              <a:t>но не представленных </a:t>
            </a:r>
            <a:r>
              <a:rPr lang="ru-RU" sz="2000" dirty="0" smtClean="0"/>
              <a:t>налогоплательщиками, как в </a:t>
            </a:r>
            <a:r>
              <a:rPr lang="ru-RU" sz="2000" dirty="0"/>
              <a:t>ходе проведения </a:t>
            </a:r>
            <a:r>
              <a:rPr lang="ru-RU" sz="2000" dirty="0" smtClean="0"/>
              <a:t>мероприятий налогового контроля, так и на стадии досудебного урегулирования налогового спора</a:t>
            </a:r>
          </a:p>
          <a:p>
            <a:pPr marL="604391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Установление судом </a:t>
            </a:r>
            <a:r>
              <a:rPr lang="ru-RU" sz="2000" dirty="0"/>
              <a:t>обстоя­тельств, смягчающих ответственность за совершение налоговых правонарушений 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Основные причины удовлетворения судами требований налогоплательщиков   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226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46976" y="1541033"/>
            <a:ext cx="6997434" cy="1028143"/>
          </a:xfrm>
          <a:prstGeom prst="rect">
            <a:avLst/>
          </a:prstGeom>
          <a:noFill/>
          <a:ln w="1905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Арбитражными судами за 2015-2016 годы и 9 месяцев 2017 года было рассмотрено семь дел, связанных с обжалованием предприятиями угольной промышленности  результатов налоговых проверок</a:t>
            </a:r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29972" y="5157192"/>
            <a:ext cx="6254395" cy="1296144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сумма требований, удовлетворенных в пользу налоговых органов по данной категории дел составила :</a:t>
            </a:r>
          </a:p>
          <a:p>
            <a:pPr algn="ctr"/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97,52 млн. рублей</a:t>
            </a:r>
          </a:p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Или </a:t>
            </a:r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81%</a:t>
            </a:r>
            <a:endParaRPr lang="ru-RU" sz="1600" b="1" cap="all" dirty="0">
              <a:solidFill>
                <a:srgbClr val="7030A0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 </a:t>
            </a:r>
            <a:endParaRPr lang="ru-RU" sz="1600" b="1" cap="all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60055" y="3731550"/>
            <a:ext cx="5976663" cy="1224136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Сумма требований, удовлетворенных в пользу налогоплательщиков составила :</a:t>
            </a:r>
          </a:p>
          <a:p>
            <a:pPr algn="ctr"/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22,72 млн. рублей</a:t>
            </a:r>
          </a:p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Или </a:t>
            </a:r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19%</a:t>
            </a:r>
            <a:endParaRPr lang="ru-RU" sz="1600" b="1" cap="all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4005064"/>
            <a:ext cx="72214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1600" b="1" cap="all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 </a:t>
            </a:r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2454" y="265028"/>
            <a:ext cx="8687678" cy="1096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914239" fontAlgn="auto">
              <a:spcAft>
                <a:spcPts val="0"/>
              </a:spcAft>
            </a:pPr>
            <a:r>
              <a:rPr lang="ru-RU" sz="2200" b="1" cap="all" dirty="0" smtClean="0">
                <a:solidFill>
                  <a:srgbClr val="002060"/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 судебные споры с участием предприятий угольной </a:t>
            </a:r>
          </a:p>
          <a:p>
            <a:pPr algn="ctr" defTabSz="914239" fontAlgn="auto">
              <a:spcAft>
                <a:spcPts val="0"/>
              </a:spcAft>
            </a:pPr>
            <a:r>
              <a:rPr lang="ru-RU" sz="2200" b="1" cap="all" dirty="0" smtClean="0">
                <a:solidFill>
                  <a:srgbClr val="002060"/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 отрасли Республики Хакасия </a:t>
            </a:r>
            <a:endParaRPr lang="ru-RU" sz="2200" b="1" cap="all" dirty="0">
              <a:solidFill>
                <a:srgbClr val="002060"/>
              </a:solidFill>
              <a:latin typeface="Arial Narrow" panose="020B0606020202030204" pitchFamily="34" charset="0"/>
              <a:ea typeface="+mj-ea"/>
              <a:cs typeface="Aharoni" panose="02010803020104030203" pitchFamily="2" charset="-79"/>
            </a:endParaRPr>
          </a:p>
        </p:txBody>
      </p:sp>
      <p:pic>
        <p:nvPicPr>
          <p:cNvPr id="1025" name="Picture 1" descr="C:\Users\0000-08-137\Pictures\Значки для презентаций\flat_20141016_1268494950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39" y="1771792"/>
            <a:ext cx="484833" cy="51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5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29973" y="2569176"/>
            <a:ext cx="6048672" cy="995763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 сумма оспариваемых требований </a:t>
            </a:r>
          </a:p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по данной категории дел составила :</a:t>
            </a:r>
          </a:p>
          <a:p>
            <a:pPr algn="ctr"/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120,24 млн. рублей</a:t>
            </a:r>
            <a:endParaRPr lang="ru-RU" sz="1600" b="1" cap="all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85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48680"/>
            <a:ext cx="8411678" cy="936104"/>
          </a:xfrm>
        </p:spPr>
        <p:txBody>
          <a:bodyPr>
            <a:noAutofit/>
          </a:bodyPr>
          <a:lstStyle/>
          <a:p>
            <a:pPr algn="ctr"/>
            <a:r>
              <a:rPr lang="ru-RU" sz="2400" b="1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2000" b="1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судебные споры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 </a:t>
            </a:r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участием предприятий угольной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отрасли связаны </a:t>
            </a:r>
            <a:r>
              <a:rPr lang="ru-RU" sz="2000" b="1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endParaRPr lang="ru-RU" sz="2000" b="1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6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26028" y="1412776"/>
            <a:ext cx="711838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16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С необоснованным включением в состав расходов по налогу на прибыль организаций  затрат в виде:</a:t>
            </a:r>
          </a:p>
          <a:p>
            <a:pPr marL="285750" indent="-285750" algn="just">
              <a:spcAft>
                <a:spcPts val="1200"/>
              </a:spcAft>
              <a:buFontTx/>
              <a:buChar char="-"/>
            </a:pP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выплат непроизводственного характера работникам  предприятий   </a:t>
            </a:r>
          </a:p>
          <a:p>
            <a:pPr marL="285750" indent="-285750" algn="just">
              <a:spcAft>
                <a:spcPts val="1200"/>
              </a:spcAft>
              <a:buFontTx/>
              <a:buChar char="-"/>
            </a:pPr>
            <a:r>
              <a:rPr lang="ru-RU" sz="1600" kern="14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процентов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, начисленных за пользование заемными средствами по контролируемым сделкам</a:t>
            </a:r>
          </a:p>
          <a:p>
            <a:pPr algn="just">
              <a:spcAft>
                <a:spcPts val="1200"/>
              </a:spcAft>
            </a:pPr>
            <a:r>
              <a:rPr lang="ru-RU" sz="16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с определением стоимости основных средств, размера  амортизационной премии  </a:t>
            </a:r>
          </a:p>
          <a:p>
            <a:pPr algn="just">
              <a:spcAft>
                <a:spcPts val="1200"/>
              </a:spcAft>
            </a:pPr>
            <a:r>
              <a:rPr lang="ru-RU" sz="16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С определением размера  налога на добычу полезных ископаемых:</a:t>
            </a:r>
          </a:p>
          <a:p>
            <a:pPr marL="285750" indent="-285750" algn="just">
              <a:spcAft>
                <a:spcPts val="1200"/>
              </a:spcAft>
              <a:buFontTx/>
              <a:buChar char="-"/>
            </a:pP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определение количества добытого полезного   ископаемого</a:t>
            </a:r>
          </a:p>
          <a:p>
            <a:pPr marL="285750" indent="-285750" algn="just">
              <a:spcAft>
                <a:spcPts val="1200"/>
              </a:spcAft>
              <a:buFontTx/>
              <a:buChar char="-"/>
            </a:pP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определение состава расходов, уменьшающих сумму Налога на добычу полезных ископаемых </a:t>
            </a:r>
          </a:p>
          <a:p>
            <a:pPr algn="just">
              <a:spcAft>
                <a:spcPts val="1200"/>
              </a:spcAft>
            </a:pPr>
            <a:r>
              <a:rPr lang="ru-RU" sz="1600" b="1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с получением налогоплательщиками необоснованной налоговой выгоды  </a:t>
            </a:r>
          </a:p>
        </p:txBody>
      </p:sp>
    </p:spTree>
    <p:extLst>
      <p:ext uri="{BB962C8B-B14F-4D97-AF65-F5344CB8AC3E}">
        <p14:creationId xmlns:p14="http://schemas.microsoft.com/office/powerpoint/2010/main" val="38445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4892782"/>
              </p:ext>
            </p:extLst>
          </p:nvPr>
        </p:nvGraphicFramePr>
        <p:xfrm>
          <a:off x="827584" y="1556792"/>
          <a:ext cx="732155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судебные споры с участием предприятий угольной отрасли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70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3589"/>
            <a:ext cx="8280920" cy="6531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en-US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факты, влияющие на возникновение споров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56363" y="1324680"/>
            <a:ext cx="7848873" cy="442674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000" dirty="0" smtClean="0"/>
              <a:t> 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6853" y="3179228"/>
            <a:ext cx="3528393" cy="11480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06958" y="1499973"/>
            <a:ext cx="3898278" cy="59754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23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10688" y="1412776"/>
            <a:ext cx="6940221" cy="4911983"/>
          </a:xfrm>
          <a:prstGeom prst="roundRect">
            <a:avLst>
              <a:gd name="adj" fmla="val 17948"/>
            </a:avLst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Отсутствие законодательного закрепления</a:t>
            </a:r>
          </a:p>
          <a:p>
            <a:pPr>
              <a:spcAft>
                <a:spcPts val="1200"/>
              </a:spcAft>
            </a:pP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«Налоговая выгода» не является противоправным явлением</a:t>
            </a:r>
          </a:p>
          <a:p>
            <a:pPr>
              <a:spcAft>
                <a:spcPts val="1200"/>
              </a:spcAft>
            </a:pP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применение оценочных категорий таких как «экономическая обоснованность», «должная осмотрительность», «злоупотребление правом»</a:t>
            </a:r>
          </a:p>
          <a:p>
            <a:pPr>
              <a:spcAft>
                <a:spcPts val="1200"/>
              </a:spcAft>
            </a:pP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Наличие различной правоприменительной практики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8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0833" y1="17857" x2="45000" y2="43750"/>
                        <a14:foregroundMark x1="15833" y1="9821" x2="15833" y2="9821"/>
                        <a14:foregroundMark x1="20000" y1="8929" x2="52500" y2="30357"/>
                        <a14:foregroundMark x1="61667" y1="28571" x2="88333" y2="8929"/>
                        <a14:foregroundMark x1="55833" y1="41964" x2="75000" y2="67857"/>
                        <a14:foregroundMark x1="18333" y1="62500" x2="11667" y2="76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895" y="1662213"/>
            <a:ext cx="292565" cy="27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0833" y1="17857" x2="45000" y2="43750"/>
                        <a14:foregroundMark x1="15833" y1="9821" x2="15833" y2="9821"/>
                        <a14:foregroundMark x1="20000" y1="8929" x2="52500" y2="30357"/>
                        <a14:foregroundMark x1="61667" y1="28571" x2="88333" y2="8929"/>
                        <a14:foregroundMark x1="55833" y1="41964" x2="75000" y2="67857"/>
                        <a14:foregroundMark x1="18333" y1="62500" x2="11667" y2="76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540" y="2619332"/>
            <a:ext cx="292565" cy="27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0833" y1="17857" x2="45000" y2="43750"/>
                        <a14:foregroundMark x1="15833" y1="9821" x2="15833" y2="9821"/>
                        <a14:foregroundMark x1="20000" y1="8929" x2="52500" y2="30357"/>
                        <a14:foregroundMark x1="61667" y1="28571" x2="88333" y2="8929"/>
                        <a14:foregroundMark x1="55833" y1="41964" x2="75000" y2="67857"/>
                        <a14:foregroundMark x1="18333" y1="62500" x2="11667" y2="76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57" y="3902226"/>
            <a:ext cx="292565" cy="27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0833" y1="17857" x2="45000" y2="43750"/>
                        <a14:foregroundMark x1="15833" y1="9821" x2="15833" y2="9821"/>
                        <a14:foregroundMark x1="20000" y1="8929" x2="52500" y2="30357"/>
                        <a14:foregroundMark x1="61667" y1="28571" x2="88333" y2="8929"/>
                        <a14:foregroundMark x1="55833" y1="41964" x2="75000" y2="67857"/>
                        <a14:foregroundMark x1="18333" y1="62500" x2="11667" y2="76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177" y="5445224"/>
            <a:ext cx="292565" cy="27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06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507751" y="648247"/>
            <a:ext cx="8189690" cy="69252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alt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Основные Изменения в законодательстве, связанные с вопросом получения налоговой выгоды</a:t>
            </a:r>
            <a:endParaRPr lang="ru-RU" alt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3" name="Rectangle 1"/>
          <p:cNvSpPr/>
          <p:nvPr/>
        </p:nvSpPr>
        <p:spPr>
          <a:xfrm>
            <a:off x="3186461" y="2758570"/>
            <a:ext cx="49579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ru-RU" sz="1600" dirty="0" smtClean="0"/>
              <a:t>Предотвращение использования </a:t>
            </a:r>
            <a:r>
              <a:rPr lang="ru-RU" altLang="ru-RU" sz="1600" dirty="0"/>
              <a:t>механизмов «агрессивной» налоговой </a:t>
            </a:r>
            <a:r>
              <a:rPr lang="ru-RU" altLang="ru-RU" sz="1600" dirty="0" smtClean="0"/>
              <a:t>оптимизации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78290" y="1484784"/>
            <a:ext cx="7826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altLang="ru-RU" sz="1600" b="1" dirty="0" smtClean="0">
                <a:solidFill>
                  <a:srgbClr val="0070C0"/>
                </a:solidFill>
              </a:rPr>
              <a:t>статья 54.1 Налогового кодекса Российской Федерации «</a:t>
            </a:r>
            <a:r>
              <a:rPr lang="ru-RU" sz="1600" b="1" dirty="0" smtClean="0">
                <a:solidFill>
                  <a:srgbClr val="0070C0"/>
                </a:solidFill>
              </a:rPr>
              <a:t>Пределы </a:t>
            </a:r>
            <a:r>
              <a:rPr lang="ru-RU" sz="1600" b="1" dirty="0">
                <a:solidFill>
                  <a:srgbClr val="0070C0"/>
                </a:solidFill>
              </a:rPr>
              <a:t>осуществления прав по исчислению налоговой базы и (или) суммы налога, сбора, страховых </a:t>
            </a:r>
            <a:r>
              <a:rPr lang="ru-RU" sz="1600" b="1" dirty="0" smtClean="0">
                <a:solidFill>
                  <a:srgbClr val="0070C0"/>
                </a:solidFill>
              </a:rPr>
              <a:t>взносов» </a:t>
            </a:r>
            <a:r>
              <a:rPr lang="ru-RU" sz="1600" b="1" dirty="0" smtClean="0"/>
              <a:t> </a:t>
            </a:r>
            <a:endParaRPr lang="ru-RU" altLang="ru-RU" sz="1600" b="1" cap="all" dirty="0">
              <a:latin typeface="Arial Narrow" panose="020B0606020202030204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9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sp>
        <p:nvSpPr>
          <p:cNvPr id="11" name="Rectangle 1"/>
          <p:cNvSpPr/>
          <p:nvPr/>
        </p:nvSpPr>
        <p:spPr>
          <a:xfrm>
            <a:off x="3187617" y="4085064"/>
            <a:ext cx="431909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ru-RU" sz="1600" cap="all" dirty="0" smtClean="0">
                <a:latin typeface="Arial Narrow" panose="020B0606020202030204" pitchFamily="34" charset="0"/>
              </a:rPr>
              <a:t>З</a:t>
            </a:r>
            <a:r>
              <a:rPr lang="ru-RU" sz="1600" dirty="0" smtClean="0"/>
              <a:t>аконодателем </a:t>
            </a:r>
            <a:r>
              <a:rPr lang="ru-RU" sz="1600" dirty="0"/>
              <a:t>определены конкретные действия налогоплательщика, которые признаются злоупотреблением правами, и условия, которые должны быть соблюдены налогоплательщиком для возможности учесть расходы и заявить налоговые вычеты по имевшим место сделкам (операциям</a:t>
            </a:r>
            <a:r>
              <a:rPr lang="ru-RU" sz="1600" dirty="0" smtClean="0"/>
              <a:t>)</a:t>
            </a:r>
            <a:endParaRPr lang="ru-RU" altLang="ru-RU" sz="1600" b="1" cap="all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756234" y="2492896"/>
            <a:ext cx="2129102" cy="1116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Основная цель изменений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804990" y="4437112"/>
            <a:ext cx="2129102" cy="1116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Суть изменений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36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25440</TotalTime>
  <Words>788</Words>
  <Application>Microsoft Office PowerPoint</Application>
  <PresentationFormat>Экран (4:3)</PresentationFormat>
  <Paragraphs>137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Специальное оформление</vt:lpstr>
      <vt:lpstr>1_Специальное оформление</vt:lpstr>
      <vt:lpstr>2_Специальное оформление</vt:lpstr>
      <vt:lpstr>Present_FNS2012_A4</vt:lpstr>
      <vt:lpstr>Результаты правоприменительной практики, сложившейся при судебном урегулировании налоговых споров  </vt:lpstr>
      <vt:lpstr>Презентация PowerPoint</vt:lpstr>
      <vt:lpstr> Основные показатели судебно-правовой работы налоговых органов Республики Хакасия</vt:lpstr>
      <vt:lpstr> Основные причины удовлетворения судами требований налогоплательщиков   </vt:lpstr>
      <vt:lpstr>Презентация PowerPoint</vt:lpstr>
      <vt:lpstr>  судебные споры с участием предприятий угольной отрасли связаны  </vt:lpstr>
      <vt:lpstr>судебные споры с участием предприятий угольной отрасли</vt:lpstr>
      <vt:lpstr>   факты, влияющие на возникновение споров</vt:lpstr>
      <vt:lpstr> Основные Изменения в законодательстве, связанные с вопросом получения налоговой выгоды</vt:lpstr>
      <vt:lpstr>Основные подходы, сформированные положениями статьи 54.1 НК РФ </vt:lpstr>
      <vt:lpstr>что необходимо учитывать с целью избежание  негативных последствий:</vt:lpstr>
      <vt:lpstr>Спасибо за внимание!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Касянюк</dc:creator>
  <cp:lastModifiedBy>Соболева Татьяна Анатольевна</cp:lastModifiedBy>
  <cp:revision>1195</cp:revision>
  <cp:lastPrinted>2017-11-15T02:07:29Z</cp:lastPrinted>
  <dcterms:created xsi:type="dcterms:W3CDTF">2012-06-29T04:11:25Z</dcterms:created>
  <dcterms:modified xsi:type="dcterms:W3CDTF">2017-11-15T02:32:15Z</dcterms:modified>
</cp:coreProperties>
</file>